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60" r:id="rId3"/>
    <p:sldId id="288" r:id="rId4"/>
    <p:sldId id="262" r:id="rId5"/>
    <p:sldId id="263" r:id="rId6"/>
    <p:sldId id="261" r:id="rId7"/>
    <p:sldId id="289" r:id="rId8"/>
    <p:sldId id="290" r:id="rId9"/>
    <p:sldId id="29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2948B-3768-40BA-94DC-DEC5E60C82EE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59D94-CFAB-42A5-A240-5514DB719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CB05-6EFC-48F1-ACDD-2133E1C95E31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68A2-925F-4791-AD45-92903D2C56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CB05-6EFC-48F1-ACDD-2133E1C95E31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68A2-925F-4791-AD45-92903D2C56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CB05-6EFC-48F1-ACDD-2133E1C95E31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68A2-925F-4791-AD45-92903D2C56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CB05-6EFC-48F1-ACDD-2133E1C95E31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68A2-925F-4791-AD45-92903D2C56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CB05-6EFC-48F1-ACDD-2133E1C95E31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68A2-925F-4791-AD45-92903D2C56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CB05-6EFC-48F1-ACDD-2133E1C95E31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68A2-925F-4791-AD45-92903D2C56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CB05-6EFC-48F1-ACDD-2133E1C95E31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68A2-925F-4791-AD45-92903D2C56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CB05-6EFC-48F1-ACDD-2133E1C95E31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68A2-925F-4791-AD45-92903D2C56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CB05-6EFC-48F1-ACDD-2133E1C95E31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68A2-925F-4791-AD45-92903D2C56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CB05-6EFC-48F1-ACDD-2133E1C95E31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68A2-925F-4791-AD45-92903D2C56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CB05-6EFC-48F1-ACDD-2133E1C95E31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68A2-925F-4791-AD45-92903D2C56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0CB05-6EFC-48F1-ACDD-2133E1C95E31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168A2-925F-4791-AD45-92903D2C56E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54428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latin typeface="Monotype Corsiva" pitchFamily="66" charset="0"/>
              </a:rPr>
              <a:t>Путешествие в глубины человеческого тела</a:t>
            </a:r>
            <a:endParaRPr lang="ru-RU" sz="66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1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>
                <a:latin typeface="Monotype Corsiva" pitchFamily="66" charset="0"/>
              </a:rPr>
              <a:t>Цель урока:</a:t>
            </a:r>
            <a:endParaRPr lang="ru-RU" sz="6600" b="1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44522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Закрепление, систематизация и обобщение знаний по темам «Кровеносная система», «Дыхательная система», «Пищеварительная система»</a:t>
            </a:r>
            <a:endParaRPr lang="ru-RU" sz="2400" dirty="0"/>
          </a:p>
        </p:txBody>
      </p:sp>
      <p:pic>
        <p:nvPicPr>
          <p:cNvPr id="5" name="Рисунок 4" descr="img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2571744"/>
            <a:ext cx="2428875" cy="41338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Восточная мудрость гласит: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r>
              <a:rPr lang="ru-RU" dirty="0" smtClean="0"/>
              <a:t>У кого есть здоровье –</a:t>
            </a:r>
          </a:p>
          <a:p>
            <a:pPr algn="r">
              <a:buNone/>
            </a:pPr>
            <a:r>
              <a:rPr lang="ru-RU" dirty="0" smtClean="0"/>
              <a:t>У того есть надежда.</a:t>
            </a:r>
          </a:p>
          <a:p>
            <a:pPr algn="r">
              <a:buNone/>
            </a:pPr>
            <a:r>
              <a:rPr lang="ru-RU" dirty="0" smtClean="0"/>
              <a:t>У кого есть надежда –</a:t>
            </a:r>
          </a:p>
          <a:p>
            <a:pPr algn="r">
              <a:buNone/>
            </a:pPr>
            <a:r>
              <a:rPr lang="ru-RU" dirty="0" smtClean="0"/>
              <a:t>У того есть все.</a:t>
            </a:r>
            <a:endParaRPr lang="ru-RU" dirty="0"/>
          </a:p>
        </p:txBody>
      </p:sp>
      <p:pic>
        <p:nvPicPr>
          <p:cNvPr id="4" name="Рисунок 3" descr="dumaju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785926"/>
            <a:ext cx="2857500" cy="3667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latin typeface="Monotype Corsiva" pitchFamily="66" charset="0"/>
              </a:rPr>
              <a:t>С точностью до…</a:t>
            </a:r>
            <a:endParaRPr lang="ru-RU" sz="6000" b="1" dirty="0"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1357298"/>
            <a:ext cx="2857520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Кровеносная система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90%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300 г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60 – 80 раз в минуту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120 дней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0,8 с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0,9%</a:t>
            </a:r>
            <a:endParaRPr lang="ru-RU" sz="2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млн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1 </a:t>
            </a:r>
            <a:r>
              <a:rPr lang="ru-RU" sz="2400" dirty="0" smtClean="0"/>
              <a:t>мм</a:t>
            </a:r>
            <a:r>
              <a:rPr lang="ru-RU" sz="2400" baseline="30000" dirty="0" smtClean="0"/>
              <a:t>3</a:t>
            </a:r>
            <a:endParaRPr lang="ru-R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0,5 – 1 мм/с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120/80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 – 9 </a:t>
            </a:r>
            <a:r>
              <a:rPr lang="ru-RU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тыс</a:t>
            </a:r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1 </a:t>
            </a:r>
            <a:r>
              <a:rPr lang="ru-RU" sz="2400" dirty="0" smtClean="0"/>
              <a:t>мм</a:t>
            </a:r>
            <a:r>
              <a:rPr lang="ru-RU" sz="2400" baseline="30000" dirty="0" smtClean="0"/>
              <a:t>3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488" y="1428736"/>
            <a:ext cx="2928958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</a:t>
            </a:r>
            <a:r>
              <a:rPr lang="ru-RU" sz="2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ыхательная система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21%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1,5 – 3 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16%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16 раз в минуту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3 части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10 – 15 см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78%</a:t>
            </a:r>
            <a:endParaRPr lang="ru-RU" sz="2400" b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2,5*рост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2 части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0,03%</a:t>
            </a:r>
          </a:p>
          <a:p>
            <a:pPr marL="457200" indent="-457200">
              <a:buFont typeface="+mj-lt"/>
              <a:buAutoNum type="arabicPeriod"/>
            </a:pPr>
            <a:endParaRPr lang="ru-RU" sz="2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57884" y="1500174"/>
            <a:ext cx="2857183" cy="489364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Пищеварительная система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 </a:t>
            </a:r>
            <a:r>
              <a:rPr lang="ru-RU" sz="2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пары</a:t>
            </a:r>
            <a:endParaRPr lang="ru-RU" sz="24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12 пальцев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 л в день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32 </a:t>
            </a:r>
            <a:r>
              <a:rPr lang="ru-RU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шт</a:t>
            </a:r>
            <a:endParaRPr lang="ru-RU" sz="2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Ф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 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21 – 25 лет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25%, 40%, 15%, 20%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36 – 39  С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5 – 6 м</a:t>
            </a: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3786190"/>
            <a:ext cx="800100" cy="400050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7358082" y="5643578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600" b="1" dirty="0" smtClean="0">
                <a:latin typeface="Monotype Corsiva" pitchFamily="66" charset="0"/>
              </a:rPr>
              <a:t>Своя игра</a:t>
            </a:r>
          </a:p>
        </p:txBody>
      </p:sp>
      <p:pic>
        <p:nvPicPr>
          <p:cNvPr id="5" name="Рисунок 4" descr="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Monotype Corsiva" pitchFamily="66" charset="0"/>
              </a:rPr>
              <a:t>Восстанови последовательность</a:t>
            </a:r>
            <a:endParaRPr lang="ru-RU" sz="4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857232"/>
            <a:ext cx="51063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Ротовая полость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5357826"/>
            <a:ext cx="20952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Глотка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14282" y="2714620"/>
            <a:ext cx="29941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Пищевод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072198" y="5786454"/>
            <a:ext cx="28656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Желудок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42844" y="1785926"/>
            <a:ext cx="3280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Кишечник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286380" y="3929066"/>
            <a:ext cx="23943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Сердце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6314" y="2857496"/>
            <a:ext cx="19527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Аорта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215074" y="1000108"/>
            <a:ext cx="26905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Артерия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571604" y="5934670"/>
            <a:ext cx="31132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Капилляр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786578" y="3071810"/>
            <a:ext cx="16401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Вена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71868" y="1785926"/>
            <a:ext cx="52110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Носовая полость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214546" y="4714884"/>
            <a:ext cx="35518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Носоглотка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4000504"/>
            <a:ext cx="24970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Гортань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357950" y="4857760"/>
            <a:ext cx="22005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Трахея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428860" y="3286124"/>
            <a:ext cx="23936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Бронхи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786182" y="5429264"/>
            <a:ext cx="22894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Легкие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64344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называется заболевание, при котором слой артерий уплотняется за счет разрастания соединительной ткани</a:t>
            </a:r>
            <a:endParaRPr lang="ru-RU" dirty="0"/>
          </a:p>
        </p:txBody>
      </p:sp>
      <p:pic>
        <p:nvPicPr>
          <p:cNvPr id="4" name="Содержимое 3" descr="intellektualnaya-igra-pole-chudes-dlya-detey-30770-larg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0"/>
            <a:ext cx="7572428" cy="37606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latin typeface="Monotype Corsiva" pitchFamily="66" charset="0"/>
              </a:rPr>
              <a:t>Дальше, дальше, дальше…</a:t>
            </a:r>
            <a:endParaRPr lang="ru-RU" sz="6000" b="1" dirty="0">
              <a:latin typeface="Monotype Corsiva" pitchFamily="66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 descr="baryernyy-beg-i-beg-s-baryerami-animatsionnaya-kartinka-000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857364"/>
            <a:ext cx="3214710" cy="2357454"/>
          </a:xfrm>
          <a:prstGeom prst="rect">
            <a:avLst/>
          </a:prstGeom>
        </p:spPr>
      </p:pic>
      <p:pic>
        <p:nvPicPr>
          <p:cNvPr id="10" name="Рисунок 9" descr="49578389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847" y="4929198"/>
            <a:ext cx="4807169" cy="15382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475 – 650 на «5»</a:t>
            </a:r>
          </a:p>
          <a:p>
            <a:r>
              <a:rPr lang="ru-RU" dirty="0" smtClean="0"/>
              <a:t>300 – 465 на «4»</a:t>
            </a:r>
          </a:p>
          <a:p>
            <a:r>
              <a:rPr lang="ru-RU" smtClean="0"/>
              <a:t>125 – 290 на «3»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285728"/>
            <a:ext cx="59293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latin typeface="Monotype Corsiva" pitchFamily="66" charset="0"/>
              </a:rPr>
              <a:t>Обмен баллов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218</Words>
  <Application>Microsoft Office PowerPoint</Application>
  <PresentationFormat>Экран (4:3)</PresentationFormat>
  <Paragraphs>66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Путешествие в глубины человеческого тела</vt:lpstr>
      <vt:lpstr>Цель урока:</vt:lpstr>
      <vt:lpstr>Восточная мудрость гласит:</vt:lpstr>
      <vt:lpstr>С точностью до…</vt:lpstr>
      <vt:lpstr>Слайд 5</vt:lpstr>
      <vt:lpstr>Восстанови последовательность</vt:lpstr>
      <vt:lpstr>Как называется заболевание, при котором слой артерий уплотняется за счет разрастания соединительной ткани</vt:lpstr>
      <vt:lpstr>Дальше, дальше, дальше…</vt:lpstr>
      <vt:lpstr>Слайд 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Анастасия</dc:creator>
  <cp:lastModifiedBy>Лужнова Татьяна </cp:lastModifiedBy>
  <cp:revision>74</cp:revision>
  <dcterms:created xsi:type="dcterms:W3CDTF">2012-12-02T12:47:00Z</dcterms:created>
  <dcterms:modified xsi:type="dcterms:W3CDTF">2017-09-28T16:45:26Z</dcterms:modified>
</cp:coreProperties>
</file>